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66" r:id="rId4"/>
    <p:sldId id="267" r:id="rId5"/>
    <p:sldId id="299" r:id="rId6"/>
    <p:sldId id="268" r:id="rId7"/>
    <p:sldId id="269" r:id="rId8"/>
    <p:sldId id="270" r:id="rId9"/>
    <p:sldId id="271" r:id="rId10"/>
    <p:sldId id="265" r:id="rId11"/>
    <p:sldId id="298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86" autoAdjust="0"/>
    <p:restoredTop sz="94660"/>
  </p:normalViewPr>
  <p:slideViewPr>
    <p:cSldViewPr snapToGrid="0">
      <p:cViewPr varScale="1">
        <p:scale>
          <a:sx n="84" d="100"/>
          <a:sy n="84" d="100"/>
        </p:scale>
        <p:origin x="88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emf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93304" y="0"/>
            <a:ext cx="22703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Plenary</a:t>
            </a:r>
            <a:endParaRPr lang="en-GB" sz="6000" b="1" u="sng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0640" y="1106478"/>
            <a:ext cx="9570720" cy="181588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0000"/>
                </a:solidFill>
                <a:latin typeface="+mj-lt"/>
              </a:rPr>
              <a:t>Let's share our new friends! </a:t>
            </a:r>
          </a:p>
          <a:p>
            <a:endParaRPr lang="en-GB" sz="2800" dirty="0">
              <a:solidFill>
                <a:srgbClr val="000000"/>
              </a:solidFill>
              <a:latin typeface="+mj-lt"/>
            </a:endParaRPr>
          </a:p>
          <a:p>
            <a:r>
              <a:rPr lang="en-GB" sz="2800" dirty="0">
                <a:solidFill>
                  <a:srgbClr val="000000"/>
                </a:solidFill>
                <a:latin typeface="+mj-lt"/>
              </a:rPr>
              <a:t>How do your friends sound? How do they make you feel? </a:t>
            </a:r>
          </a:p>
          <a:p>
            <a:r>
              <a:rPr lang="en-GB" sz="2800" dirty="0">
                <a:solidFill>
                  <a:srgbClr val="000000"/>
                </a:solidFill>
                <a:latin typeface="+mj-lt"/>
              </a:rPr>
              <a:t>Does everyone’s friends look the same? Why? Why not?</a:t>
            </a:r>
            <a:endParaRPr lang="en-GB" sz="2800" dirty="0">
              <a:latin typeface="+mj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4177" y="5681472"/>
            <a:ext cx="1180416" cy="1167003"/>
          </a:xfrm>
          <a:prstGeom prst="ellipse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B62A12-C46C-7148-98A5-0B1C7101437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885" y="3347119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7B17C24-9A39-2E4A-A78A-727067B276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6738" y="3227595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374240A-A2EB-9344-8D3A-02DEFC96586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4593" y="3277198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82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58258"/>
            <a:ext cx="11848563" cy="4955203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2000" b="1" dirty="0"/>
              <a:t>KS1 Learning opportunities in Relationships</a:t>
            </a:r>
          </a:p>
          <a:p>
            <a:r>
              <a:rPr lang="en-AU" i="1" dirty="0"/>
              <a:t>Pupils learn... </a:t>
            </a:r>
          </a:p>
          <a:p>
            <a:endParaRPr lang="en-AU" i="1" dirty="0"/>
          </a:p>
          <a:p>
            <a:r>
              <a:rPr lang="en-AU" b="1" dirty="0"/>
              <a:t>R6. </a:t>
            </a:r>
            <a:r>
              <a:rPr lang="en-AU" dirty="0"/>
              <a:t>About how people make friends and what makes a good friendship</a:t>
            </a:r>
          </a:p>
          <a:p>
            <a:r>
              <a:rPr lang="en-AU" b="1" dirty="0"/>
              <a:t>R9. </a:t>
            </a:r>
            <a:r>
              <a:rPr lang="en-AU" dirty="0"/>
              <a:t>How to ask for help if a friendship is making them feel unhappy </a:t>
            </a:r>
          </a:p>
          <a:p>
            <a:r>
              <a:rPr lang="en-AU" dirty="0"/>
              <a:t> </a:t>
            </a:r>
            <a:endParaRPr lang="en-AU" sz="2000" dirty="0"/>
          </a:p>
          <a:p>
            <a:endParaRPr lang="en-AU" sz="2000" dirty="0">
              <a:effectLst/>
            </a:endParaRPr>
          </a:p>
          <a:p>
            <a:r>
              <a:rPr lang="en-AU" sz="2000" b="1" dirty="0"/>
              <a:t>KS2 Learning opportunities in Relationships</a:t>
            </a:r>
          </a:p>
          <a:p>
            <a:r>
              <a:rPr lang="en-AU" i="1" dirty="0"/>
              <a:t>Pupils learn... </a:t>
            </a:r>
          </a:p>
          <a:p>
            <a:endParaRPr lang="en-AU" sz="2000" dirty="0"/>
          </a:p>
          <a:p>
            <a:r>
              <a:rPr lang="en-AU" b="1" dirty="0"/>
              <a:t>R10. </a:t>
            </a:r>
            <a:r>
              <a:rPr lang="en-AU" dirty="0"/>
              <a:t>About the importance of friendships; strategies for building positive friendships; how positive friendships support wellbeing</a:t>
            </a:r>
          </a:p>
          <a:p>
            <a:r>
              <a:rPr lang="en-AU" b="1" dirty="0"/>
              <a:t>R11. </a:t>
            </a:r>
            <a:r>
              <a:rPr lang="en-AU" dirty="0"/>
              <a:t>What constitutes a positive healthy friendship…; that the same principles apply to online friendships as to face to face.</a:t>
            </a:r>
          </a:p>
          <a:p>
            <a:r>
              <a:rPr lang="en-AU" b="1" dirty="0"/>
              <a:t>R13. </a:t>
            </a:r>
            <a:r>
              <a:rPr lang="en-AU" dirty="0"/>
              <a:t>the importance of seeking support if feeling lonely or excluded </a:t>
            </a:r>
            <a:endParaRPr lang="en-AU" b="1" dirty="0"/>
          </a:p>
          <a:p>
            <a:r>
              <a:rPr lang="en-AU" b="1" dirty="0"/>
              <a:t>R14</a:t>
            </a:r>
            <a:r>
              <a:rPr lang="en-AU" dirty="0"/>
              <a:t>. that healthy friendships make people feel included; recognise when others may feel lonely or excluded; strategies for how to include them </a:t>
            </a:r>
          </a:p>
          <a:p>
            <a:endParaRPr lang="en-AU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3733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2575560" cy="1450757"/>
          </a:xfrm>
        </p:spPr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39366" y="1838227"/>
            <a:ext cx="45069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/>
              <a:t>Learning Objective: </a:t>
            </a:r>
            <a:r>
              <a:rPr lang="en-AU" sz="2400" b="1" i="1" dirty="0"/>
              <a:t>To understand what makes a good friend</a:t>
            </a:r>
          </a:p>
          <a:p>
            <a:endParaRPr lang="en-AU" sz="2400" b="1" i="1" dirty="0"/>
          </a:p>
          <a:p>
            <a:pPr>
              <a:buFont typeface="Arial"/>
              <a:buChar char="•"/>
            </a:pPr>
            <a:r>
              <a:rPr lang="en-GB" sz="2400" dirty="0"/>
              <a:t>I know the attributes of a good friend </a:t>
            </a:r>
            <a:endParaRPr lang="en-GB" sz="2400" u="sng" dirty="0"/>
          </a:p>
          <a:p>
            <a:pPr>
              <a:buFont typeface="Arial"/>
              <a:buChar char="•"/>
            </a:pPr>
            <a:r>
              <a:rPr lang="en-GB" sz="2400" dirty="0"/>
              <a:t>I can be a good friend and choose positive friendships</a:t>
            </a:r>
          </a:p>
          <a:p>
            <a:pPr>
              <a:buFont typeface="Arial"/>
              <a:buChar char="•"/>
            </a:pPr>
            <a:r>
              <a:rPr lang="en-GB" sz="2400" dirty="0"/>
              <a:t>I know why having friends is important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95159" y="2527917"/>
            <a:ext cx="3816010" cy="309953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54732F0-AD9A-9541-B4A4-985DB0969529}"/>
              </a:ext>
            </a:extLst>
          </p:cNvPr>
          <p:cNvSpPr/>
          <p:nvPr/>
        </p:nvSpPr>
        <p:spPr>
          <a:xfrm>
            <a:off x="7511276" y="1838227"/>
            <a:ext cx="27837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i="1" dirty="0"/>
              <a:t>Recommended Book</a:t>
            </a:r>
            <a:endParaRPr lang="en-US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3BE9BC-9EB8-754F-A18C-7293B58B8B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3722" y="556443"/>
            <a:ext cx="3898812" cy="1458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7678955"/>
              </p:ext>
            </p:extLst>
          </p:nvPr>
        </p:nvGraphicFramePr>
        <p:xfrm>
          <a:off x="409194" y="294247"/>
          <a:ext cx="11277600" cy="579120"/>
        </p:xfrm>
        <a:graphic>
          <a:graphicData uri="http://schemas.openxmlformats.org/drawingml/2006/table">
            <a:tbl>
              <a:tblPr/>
              <a:tblGrid>
                <a:gridCol w="11277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2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How</a:t>
                      </a:r>
                      <a:r>
                        <a:rPr lang="en-GB" sz="3200" b="1" u="none" baseline="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 do we know that the Steel Coats were not being good friends?</a:t>
                      </a:r>
                      <a:endParaRPr lang="en-GB" sz="32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/>
          <p:cNvPicPr/>
          <p:nvPr/>
        </p:nvPicPr>
        <p:blipFill>
          <a:blip r:embed="rId2"/>
          <a:stretch>
            <a:fillRect/>
          </a:stretch>
        </p:blipFill>
        <p:spPr>
          <a:xfrm>
            <a:off x="1775519" y="1139344"/>
            <a:ext cx="8544949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426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33949" y="2385452"/>
            <a:ext cx="6800850" cy="369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343649"/>
              </p:ext>
            </p:extLst>
          </p:nvPr>
        </p:nvGraphicFramePr>
        <p:xfrm>
          <a:off x="3730752" y="57534"/>
          <a:ext cx="4120896" cy="822960"/>
        </p:xfrm>
        <a:graphic>
          <a:graphicData uri="http://schemas.openxmlformats.org/drawingml/2006/table">
            <a:tbl>
              <a:tblPr/>
              <a:tblGrid>
                <a:gridCol w="4120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800" b="1" u="sng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Starter</a:t>
                      </a:r>
                      <a:r>
                        <a:rPr lang="en-GB" sz="4800" b="1" u="sng" baseline="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 </a:t>
                      </a:r>
                      <a:r>
                        <a:rPr lang="en-GB" sz="4800" b="1" u="sng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Activity </a:t>
                      </a:r>
                      <a:endParaRPr lang="en-GB" sz="4800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3796466"/>
              </p:ext>
            </p:extLst>
          </p:nvPr>
        </p:nvGraphicFramePr>
        <p:xfrm>
          <a:off x="6463895" y="3821818"/>
          <a:ext cx="3740957" cy="701040"/>
        </p:xfrm>
        <a:graphic>
          <a:graphicData uri="http://schemas.openxmlformats.org/drawingml/2006/table">
            <a:tbl>
              <a:tblPr/>
              <a:tblGrid>
                <a:gridCol w="37409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b="1" dirty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Good friends...</a:t>
                      </a:r>
                      <a:endParaRPr lang="en-GB" b="1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1311198"/>
              </p:ext>
            </p:extLst>
          </p:nvPr>
        </p:nvGraphicFramePr>
        <p:xfrm>
          <a:off x="312293" y="1291978"/>
          <a:ext cx="5101227" cy="2529840"/>
        </p:xfrm>
        <a:graphic>
          <a:graphicData uri="http://schemas.openxmlformats.org/drawingml/2006/table">
            <a:tbl>
              <a:tblPr/>
              <a:tblGrid>
                <a:gridCol w="5101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 a circle let’s finish the sentence about what you think good friends do.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1D5D18A-112C-C340-97FA-017595E033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149220"/>
              </p:ext>
            </p:extLst>
          </p:nvPr>
        </p:nvGraphicFramePr>
        <p:xfrm>
          <a:off x="2613659" y="6281179"/>
          <a:ext cx="6355081" cy="579120"/>
        </p:xfrm>
        <a:graphic>
          <a:graphicData uri="http://schemas.openxmlformats.org/drawingml/2006/table">
            <a:tbl>
              <a:tblPr/>
              <a:tblGrid>
                <a:gridCol w="6355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GB" sz="3200" b="1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Why is having friends important?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658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746033"/>
              </p:ext>
            </p:extLst>
          </p:nvPr>
        </p:nvGraphicFramePr>
        <p:xfrm>
          <a:off x="1889760" y="57534"/>
          <a:ext cx="8869680" cy="822960"/>
        </p:xfrm>
        <a:graphic>
          <a:graphicData uri="http://schemas.openxmlformats.org/drawingml/2006/table">
            <a:tbl>
              <a:tblPr/>
              <a:tblGrid>
                <a:gridCol w="8869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8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Why is having friends important?</a:t>
                      </a:r>
                      <a:endParaRPr lang="en-GB" sz="48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799019"/>
              </p:ext>
            </p:extLst>
          </p:nvPr>
        </p:nvGraphicFramePr>
        <p:xfrm>
          <a:off x="445604" y="1409167"/>
          <a:ext cx="7201027" cy="4114800"/>
        </p:xfrm>
        <a:graphic>
          <a:graphicData uri="http://schemas.openxmlformats.org/drawingml/2006/table">
            <a:tbl>
              <a:tblPr/>
              <a:tblGrid>
                <a:gridCol w="7201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AU" sz="2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Having good friends makes you feel good and happy. When you are feeling down, a good friend can make you feel happy again. Also, being a good friend to others makes them happy too and it feels nice when you make others happy. </a:t>
                      </a:r>
                    </a:p>
                    <a:p>
                      <a:pPr marL="0" algn="l" defTabSz="914400" rtl="0" eaLnBrk="1" latinLnBrk="0" hangingPunct="1"/>
                      <a:endParaRPr lang="en-AU" sz="24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AU" sz="2400" b="0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It is comforting to have good friends as you can go to them for help, trust them and have lots of fun. </a:t>
                      </a:r>
                    </a:p>
                    <a:p>
                      <a:pPr marL="0" algn="l" defTabSz="914400" rtl="0" eaLnBrk="1" latinLnBrk="0" hangingPunct="1"/>
                      <a:endParaRPr lang="en-AU" sz="2400" b="0" i="0" kern="1200" dirty="0">
                        <a:solidFill>
                          <a:schemeClr val="tx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AU" sz="2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do your friends make you feel happy? </a:t>
                      </a:r>
                    </a:p>
                    <a:p>
                      <a:pPr marL="0" algn="l" defTabSz="914400" rtl="0" eaLnBrk="1" latinLnBrk="0" hangingPunct="1"/>
                      <a:r>
                        <a:rPr lang="en-AU" sz="2400" b="1" i="0" kern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When have your friends helped you? </a:t>
                      </a:r>
                      <a:endParaRPr lang="en-GB" sz="4800" b="1" kern="1200" dirty="0">
                        <a:solidFill>
                          <a:srgbClr val="000000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93A98F7A-C846-0849-B28A-E8670E73ABD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2525" y="3409776"/>
            <a:ext cx="1047215" cy="231610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D3D98C-56C9-B94D-BAFF-B296E96FDD9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378" y="3290252"/>
            <a:ext cx="1057516" cy="227287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F1F07A-AE74-484D-9045-68358A839E6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9233" y="3339855"/>
            <a:ext cx="1198152" cy="242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82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452165"/>
              </p:ext>
            </p:extLst>
          </p:nvPr>
        </p:nvGraphicFramePr>
        <p:xfrm>
          <a:off x="3200484" y="67096"/>
          <a:ext cx="8491644" cy="1066800"/>
        </p:xfrm>
        <a:graphic>
          <a:graphicData uri="http://schemas.openxmlformats.org/drawingml/2006/table">
            <a:tbl>
              <a:tblPr/>
              <a:tblGrid>
                <a:gridCol w="8491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32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Let’s read these together. Which do you think is the most important?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200991"/>
              </p:ext>
            </p:extLst>
          </p:nvPr>
        </p:nvGraphicFramePr>
        <p:xfrm>
          <a:off x="205950" y="1496920"/>
          <a:ext cx="5623350" cy="762000"/>
        </p:xfrm>
        <a:graphic>
          <a:graphicData uri="http://schemas.openxmlformats.org/drawingml/2006/table">
            <a:tbl>
              <a:tblPr/>
              <a:tblGrid>
                <a:gridCol w="5623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1 - Good friends don't put each other down or hurt each other's feelings.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986359"/>
              </p:ext>
            </p:extLst>
          </p:nvPr>
        </p:nvGraphicFramePr>
        <p:xfrm>
          <a:off x="7251192" y="1496072"/>
          <a:ext cx="3636277" cy="762000"/>
        </p:xfrm>
        <a:graphic>
          <a:graphicData uri="http://schemas.openxmlformats.org/drawingml/2006/table">
            <a:tbl>
              <a:tblPr/>
              <a:tblGrid>
                <a:gridCol w="36362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0088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2 - Good friends are trustworthy.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1540949"/>
              </p:ext>
            </p:extLst>
          </p:nvPr>
        </p:nvGraphicFramePr>
        <p:xfrm>
          <a:off x="239349" y="2534464"/>
          <a:ext cx="5589951" cy="426720"/>
        </p:xfrm>
        <a:graphic>
          <a:graphicData uri="http://schemas.openxmlformats.org/drawingml/2006/table">
            <a:tbl>
              <a:tblPr/>
              <a:tblGrid>
                <a:gridCol w="5589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3 - Good friends give each other compliments.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701720"/>
              </p:ext>
            </p:extLst>
          </p:nvPr>
        </p:nvGraphicFramePr>
        <p:xfrm>
          <a:off x="239348" y="3289424"/>
          <a:ext cx="5589951" cy="762000"/>
        </p:xfrm>
        <a:graphic>
          <a:graphicData uri="http://schemas.openxmlformats.org/drawingml/2006/table">
            <a:tbl>
              <a:tblPr/>
              <a:tblGrid>
                <a:gridCol w="55899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5 - Good friends try to understand each other's feelings and moods.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148291"/>
              </p:ext>
            </p:extLst>
          </p:nvPr>
        </p:nvGraphicFramePr>
        <p:xfrm>
          <a:off x="7251192" y="3384080"/>
          <a:ext cx="4440936" cy="76200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1384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6 - Good friends help each other solve problems.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t="100000" r="100000"/>
                      </a:path>
                      <a:tileRect l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429480"/>
              </p:ext>
            </p:extLst>
          </p:nvPr>
        </p:nvGraphicFramePr>
        <p:xfrm>
          <a:off x="7251192" y="2554472"/>
          <a:ext cx="4440936" cy="42672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4 - Good friends listen to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b="100000"/>
                      </a:path>
                      <a:tileRect t="-100000" r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715795"/>
              </p:ext>
            </p:extLst>
          </p:nvPr>
        </p:nvGraphicFramePr>
        <p:xfrm>
          <a:off x="7251193" y="4558352"/>
          <a:ext cx="4440936" cy="42672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3485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8 - Good friends respect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5886196"/>
              </p:ext>
            </p:extLst>
          </p:nvPr>
        </p:nvGraphicFramePr>
        <p:xfrm>
          <a:off x="239349" y="4390712"/>
          <a:ext cx="5496991" cy="762000"/>
        </p:xfrm>
        <a:graphic>
          <a:graphicData uri="http://schemas.openxmlformats.org/drawingml/2006/table">
            <a:tbl>
              <a:tblPr/>
              <a:tblGrid>
                <a:gridCol w="54969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7 - Good friends can disagree without hurting each other.</a:t>
                      </a:r>
                      <a:endParaRPr lang="en-GB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915418"/>
              </p:ext>
            </p:extLst>
          </p:nvPr>
        </p:nvGraphicFramePr>
        <p:xfrm>
          <a:off x="205949" y="5381928"/>
          <a:ext cx="5543472" cy="762000"/>
        </p:xfrm>
        <a:graphic>
          <a:graphicData uri="http://schemas.openxmlformats.org/drawingml/2006/table">
            <a:tbl>
              <a:tblPr/>
              <a:tblGrid>
                <a:gridCol w="5543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ysClr val="windowText" lastClr="000000"/>
                          </a:solidFill>
                          <a:effectLst/>
                          <a:latin typeface="Calibri Light"/>
                        </a:rPr>
                        <a:t>9 -Good friends can make up after an argument.</a:t>
                      </a:r>
                      <a:endParaRPr lang="en-GB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5577376"/>
              </p:ext>
            </p:extLst>
          </p:nvPr>
        </p:nvGraphicFramePr>
        <p:xfrm>
          <a:off x="7251192" y="5323528"/>
          <a:ext cx="4440936" cy="762000"/>
        </p:xfrm>
        <a:graphic>
          <a:graphicData uri="http://schemas.openxmlformats.org/drawingml/2006/table">
            <a:tbl>
              <a:tblPr/>
              <a:tblGrid>
                <a:gridCol w="4440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2200" b="1" dirty="0">
                          <a:solidFill>
                            <a:sysClr val="windowText" lastClr="000000"/>
                          </a:solidFill>
                          <a:effectLst/>
                          <a:latin typeface="Calibri Light"/>
                        </a:rPr>
                        <a:t>10 - Good friends care about each other.</a:t>
                      </a:r>
                      <a:endParaRPr lang="en-GB" dirty="0">
                        <a:solidFill>
                          <a:sysClr val="windowText" lastClr="000000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r="100000" b="100000"/>
                      </a:path>
                      <a:tileRect l="-100000" t="-10000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293479"/>
              </p:ext>
            </p:extLst>
          </p:nvPr>
        </p:nvGraphicFramePr>
        <p:xfrm>
          <a:off x="0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</a:rPr>
                        <a:t>Activity 1</a:t>
                      </a:r>
                      <a:endParaRPr lang="en-GB" sz="5400" u="none" dirty="0"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7318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756849"/>
              </p:ext>
            </p:extLst>
          </p:nvPr>
        </p:nvGraphicFramePr>
        <p:xfrm>
          <a:off x="239349" y="188640"/>
          <a:ext cx="11617291" cy="1310640"/>
        </p:xfrm>
        <a:graphic>
          <a:graphicData uri="http://schemas.openxmlformats.org/drawingml/2006/table">
            <a:tbl>
              <a:tblPr/>
              <a:tblGrid>
                <a:gridCol w="11617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Let’s think about this statement. What compliment could we say to a friend? Tell your partner.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ounded Rectangular Callout 2"/>
          <p:cNvSpPr/>
          <p:nvPr/>
        </p:nvSpPr>
        <p:spPr>
          <a:xfrm>
            <a:off x="2343150" y="2781300"/>
            <a:ext cx="7620000" cy="2743200"/>
          </a:xfrm>
          <a:prstGeom prst="wedgeRoundRectCallout">
            <a:avLst>
              <a:gd name="adj1" fmla="val -43182"/>
              <a:gd name="adj2" fmla="val 74201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038357"/>
              </p:ext>
            </p:extLst>
          </p:nvPr>
        </p:nvGraphicFramePr>
        <p:xfrm>
          <a:off x="2543605" y="3144357"/>
          <a:ext cx="7680853" cy="1920240"/>
        </p:xfrm>
        <a:graphic>
          <a:graphicData uri="http://schemas.openxmlformats.org/drawingml/2006/table">
            <a:tbl>
              <a:tblPr/>
              <a:tblGrid>
                <a:gridCol w="7680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6000" b="0" dirty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Good friends give each other compliments</a:t>
                      </a:r>
                      <a:r>
                        <a:rPr lang="en-GB" sz="2800" b="0" dirty="0">
                          <a:solidFill>
                            <a:schemeClr val="tx1"/>
                          </a:solidFill>
                          <a:effectLst/>
                          <a:latin typeface="Calibri Light" panose="020F0302020204030204" pitchFamily="34" charset="0"/>
                        </a:rPr>
                        <a:t>.</a:t>
                      </a:r>
                      <a:endParaRPr lang="en-GB" sz="2400" b="0" dirty="0">
                        <a:solidFill>
                          <a:schemeClr val="tx1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6799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718251"/>
              </p:ext>
            </p:extLst>
          </p:nvPr>
        </p:nvGraphicFramePr>
        <p:xfrm>
          <a:off x="666750" y="302450"/>
          <a:ext cx="11525250" cy="1310640"/>
        </p:xfrm>
        <a:graphic>
          <a:graphicData uri="http://schemas.openxmlformats.org/drawingml/2006/table">
            <a:tbl>
              <a:tblPr/>
              <a:tblGrid>
                <a:gridCol w="11525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000" kern="1200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If you were Clarence’s friend what advice would you give him?</a:t>
                      </a: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ounded Rectangular Callout 2"/>
          <p:cNvSpPr/>
          <p:nvPr/>
        </p:nvSpPr>
        <p:spPr>
          <a:xfrm>
            <a:off x="1475533" y="2571750"/>
            <a:ext cx="9793088" cy="2895600"/>
          </a:xfrm>
          <a:prstGeom prst="wedgeRoundRectCallout">
            <a:avLst>
              <a:gd name="adj1" fmla="val -32699"/>
              <a:gd name="adj2" fmla="val 73066"/>
              <a:gd name="adj3" fmla="val 16667"/>
            </a:avLst>
          </a:prstGeom>
          <a:gradFill flip="none" rotWithShape="1">
            <a:gsLst>
              <a:gs pos="0">
                <a:schemeClr val="accent4">
                  <a:lumMod val="75000"/>
                  <a:tint val="66000"/>
                  <a:satMod val="160000"/>
                </a:schemeClr>
              </a:gs>
              <a:gs pos="50000">
                <a:schemeClr val="accent4">
                  <a:lumMod val="75000"/>
                  <a:tint val="44500"/>
                  <a:satMod val="160000"/>
                </a:schemeClr>
              </a:gs>
              <a:gs pos="100000">
                <a:schemeClr val="accent4">
                  <a:lumMod val="75000"/>
                  <a:tint val="23500"/>
                  <a:satMod val="160000"/>
                </a:schemeClr>
              </a:gs>
            </a:gsLst>
            <a:lin ang="8100000" scaled="1"/>
            <a:tileRect/>
          </a:gradFill>
          <a:ln w="38100"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511875"/>
              </p:ext>
            </p:extLst>
          </p:nvPr>
        </p:nvGraphicFramePr>
        <p:xfrm>
          <a:off x="2363301" y="3172388"/>
          <a:ext cx="8467789" cy="1737360"/>
        </p:xfrm>
        <a:graphic>
          <a:graphicData uri="http://schemas.openxmlformats.org/drawingml/2006/table">
            <a:tbl>
              <a:tblPr/>
              <a:tblGrid>
                <a:gridCol w="84677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22432">
                <a:tc>
                  <a:txBody>
                    <a:bodyPr/>
                    <a:lstStyle/>
                    <a:p>
                      <a:r>
                        <a:rPr lang="en-GB" sz="5400" b="0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Good friends help each other solve problems</a:t>
                      </a:r>
                      <a:r>
                        <a:rPr lang="en-GB" sz="4400" b="0" dirty="0">
                          <a:solidFill>
                            <a:schemeClr val="tx1"/>
                          </a:solidFill>
                          <a:effectLst/>
                          <a:latin typeface="Calibri Light"/>
                        </a:rPr>
                        <a:t>.</a:t>
                      </a:r>
                      <a:endParaRPr lang="en-GB" sz="2000" b="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76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7053969"/>
              </p:ext>
            </p:extLst>
          </p:nvPr>
        </p:nvGraphicFramePr>
        <p:xfrm>
          <a:off x="250521" y="0"/>
          <a:ext cx="3182144" cy="914400"/>
        </p:xfrm>
        <a:graphic>
          <a:graphicData uri="http://schemas.openxmlformats.org/drawingml/2006/table">
            <a:tbl>
              <a:tblPr/>
              <a:tblGrid>
                <a:gridCol w="31821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5400" b="1" u="none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j-lt"/>
                        </a:rPr>
                        <a:t>Activity 2</a:t>
                      </a:r>
                      <a:endParaRPr lang="en-GB" sz="5400" u="none" dirty="0">
                        <a:effectLst/>
                        <a:latin typeface="+mj-lt"/>
                      </a:endParaRPr>
                    </a:p>
                  </a:txBody>
                  <a:tcPr marL="121920" marR="12192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95780" y="1284425"/>
            <a:ext cx="5325900" cy="36933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/>
              <a:t>It is important to remember that anyone can be a good friend. Good friends use kind words, are helpful and honest. Good friends make us feel positive! </a:t>
            </a:r>
          </a:p>
          <a:p>
            <a:endParaRPr lang="en-GB" dirty="0"/>
          </a:p>
          <a:p>
            <a:r>
              <a:rPr lang="en-GB" b="1" u="sng" dirty="0"/>
              <a:t>Task</a:t>
            </a:r>
          </a:p>
          <a:p>
            <a:r>
              <a:rPr lang="en-GB" dirty="0"/>
              <a:t>Draw a picture or use the template provided of what you think a good friend looks like. Include what a good friend </a:t>
            </a:r>
            <a:r>
              <a:rPr lang="en-GB" b="1" dirty="0"/>
              <a:t>looks like</a:t>
            </a:r>
            <a:r>
              <a:rPr lang="en-GB" dirty="0"/>
              <a:t>, </a:t>
            </a:r>
            <a:r>
              <a:rPr lang="en-GB" b="1" dirty="0"/>
              <a:t>what they may say </a:t>
            </a:r>
            <a:r>
              <a:rPr lang="en-GB" dirty="0"/>
              <a:t>and </a:t>
            </a:r>
            <a:r>
              <a:rPr lang="en-GB" b="1" dirty="0"/>
              <a:t>how they make us feel</a:t>
            </a:r>
            <a:r>
              <a:rPr lang="en-GB" dirty="0"/>
              <a:t>. An example has been done for you. </a:t>
            </a:r>
          </a:p>
          <a:p>
            <a:endParaRPr lang="en-GB" dirty="0"/>
          </a:p>
          <a:p>
            <a:r>
              <a:rPr lang="en-GB" dirty="0"/>
              <a:t>If you need some reminders, use the “Statement of Friendships” to help. 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5A238C-0A37-D344-A6B5-ACD445B2E3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6157" y="121920"/>
            <a:ext cx="4655724" cy="6567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09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17004</TotalTime>
  <Words>596</Words>
  <Application>Microsoft Macintosh PowerPoint</Application>
  <PresentationFormat>Widescreen</PresentationFormat>
  <Paragraphs>62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66</cp:revision>
  <dcterms:created xsi:type="dcterms:W3CDTF">2015-12-16T03:40:36Z</dcterms:created>
  <dcterms:modified xsi:type="dcterms:W3CDTF">2025-09-23T22:19:33Z</dcterms:modified>
</cp:coreProperties>
</file>